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3" r:id="rId2"/>
    <p:sldId id="271" r:id="rId3"/>
    <p:sldId id="256" r:id="rId4"/>
    <p:sldId id="267" r:id="rId5"/>
    <p:sldId id="268" r:id="rId6"/>
    <p:sldId id="258" r:id="rId7"/>
    <p:sldId id="259" r:id="rId8"/>
    <p:sldId id="269" r:id="rId9"/>
    <p:sldId id="261" r:id="rId10"/>
    <p:sldId id="272" r:id="rId11"/>
    <p:sldId id="262" r:id="rId12"/>
    <p:sldId id="264" r:id="rId13"/>
    <p:sldId id="270" r:id="rId14"/>
    <p:sldId id="274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座 栄雄" initials="神座" lastIdx="1" clrIdx="0">
    <p:extLst>
      <p:ext uri="{19B8F6BF-5375-455C-9EA6-DF929625EA0E}">
        <p15:presenceInfo xmlns:p15="http://schemas.microsoft.com/office/powerpoint/2012/main" xmlns="" userId="c827fb7561e0d4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46" y="-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5T15:46:30.572" idx="1">
    <p:pos x="10" y="10"/>
    <p:text/>
    <p:extLst>
      <p:ext uri="{C676402C-5697-4E1C-873F-D02D1690AC5C}">
        <p15:threadingInfo xmlns:p15="http://schemas.microsoft.com/office/powerpoint/2012/main" xmlns="" timeZoneBias="-5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021CC-D931-46D4-9001-D8AA0438338A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CFA73-D9CE-4182-868A-FE3F1A85EF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73152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D8153-9360-4442-A8F1-2C647D5E0A48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3360F-2B02-4967-96BD-2FA9E43986A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9769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3360F-2B02-4967-96BD-2FA9E43986A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8754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C6B6-FD1B-4251-877A-6D5B94C0B045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E7EE-E1E5-47F4-81E9-4E95A79BFE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950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C6B6-FD1B-4251-877A-6D5B94C0B045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E7EE-E1E5-47F4-81E9-4E95A79BFE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6104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C6B6-FD1B-4251-877A-6D5B94C0B045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E7EE-E1E5-47F4-81E9-4E95A79BFE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6799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C6B6-FD1B-4251-877A-6D5B94C0B045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E7EE-E1E5-47F4-81E9-4E95A79BFE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8919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C6B6-FD1B-4251-877A-6D5B94C0B045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E7EE-E1E5-47F4-81E9-4E95A79BFE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0095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C6B6-FD1B-4251-877A-6D5B94C0B045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E7EE-E1E5-47F4-81E9-4E95A79BFE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7274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C6B6-FD1B-4251-877A-6D5B94C0B045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E7EE-E1E5-47F4-81E9-4E95A79BFE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9691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C6B6-FD1B-4251-877A-6D5B94C0B045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E7EE-E1E5-47F4-81E9-4E95A79BFE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5544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C6B6-FD1B-4251-877A-6D5B94C0B045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E7EE-E1E5-47F4-81E9-4E95A79BFE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7224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C6B6-FD1B-4251-877A-6D5B94C0B045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E7EE-E1E5-47F4-81E9-4E95A79BFE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0346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C6B6-FD1B-4251-877A-6D5B94C0B045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E7EE-E1E5-47F4-81E9-4E95A79BFE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824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DC6B6-FD1B-4251-877A-6D5B94C0B045}" type="datetimeFigureOut">
              <a:rPr kumimoji="1" lang="ja-JP" altLang="en-US" smtClean="0"/>
              <a:pPr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CE7EE-E1E5-47F4-81E9-4E95A79BFE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5016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754" y="275215"/>
            <a:ext cx="8820491" cy="353026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33845" y="4623954"/>
            <a:ext cx="1108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i="1" u="sng" dirty="0"/>
              <a:t>50</a:t>
            </a:r>
            <a:r>
              <a:rPr kumimoji="1" lang="ja-JP" altLang="en-US" sz="4400" b="1" i="1" u="sng" dirty="0"/>
              <a:t>周年記念親子ものづくり体験教室</a:t>
            </a:r>
            <a:endParaRPr kumimoji="1" lang="en-US" altLang="ja-JP" sz="4400" b="1" i="1" u="sng" dirty="0"/>
          </a:p>
          <a:p>
            <a:r>
              <a:rPr kumimoji="1" lang="ja-JP" altLang="en-US" sz="4400" b="1" i="1" u="sng" dirty="0"/>
              <a:t>　　　～作って飛ばそうペットボトルロケット～</a:t>
            </a:r>
            <a:r>
              <a:rPr lang="ja-JP" altLang="en-US" sz="4000" b="1" i="1" u="sng" dirty="0"/>
              <a:t>　</a:t>
            </a:r>
            <a:endParaRPr lang="en-US" altLang="ja-JP" sz="4000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273361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⑨ペットボトルロケットの作り方（</a:t>
            </a:r>
            <a:r>
              <a:rPr kumimoji="1" lang="en-US" altLang="ja-JP" dirty="0"/>
              <a:t>5</a:t>
            </a:r>
            <a:r>
              <a:rPr kumimoji="1" lang="ja-JP" altLang="en-US" dirty="0"/>
              <a:t>）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lang="ja-JP" altLang="en-US" dirty="0"/>
              <a:t>最終</a:t>
            </a:r>
            <a:r>
              <a:rPr kumimoji="1" lang="ja-JP" altLang="en-US" dirty="0"/>
              <a:t>組立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16883" y="3184147"/>
            <a:ext cx="2613185" cy="1959889"/>
          </a:xfrm>
          <a:prstGeom prst="rect">
            <a:avLst/>
          </a:prstGeom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360" y="1332936"/>
            <a:ext cx="2051916" cy="12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76117" y="3011403"/>
            <a:ext cx="2810607" cy="210795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60192" y="3011402"/>
            <a:ext cx="2810608" cy="210795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05055" y="3011402"/>
            <a:ext cx="2810608" cy="210795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276932" y="2715002"/>
            <a:ext cx="4672631" cy="2624004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1935521" y="3921775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4333504" y="3957350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6719473" y="3957350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9029012" y="3957350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0052138" y="1140136"/>
            <a:ext cx="1122218" cy="4987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完成</a:t>
            </a:r>
          </a:p>
        </p:txBody>
      </p:sp>
      <p:sp>
        <p:nvSpPr>
          <p:cNvPr id="17" name="四角形吹き出し 16"/>
          <p:cNvSpPr/>
          <p:nvPr/>
        </p:nvSpPr>
        <p:spPr>
          <a:xfrm>
            <a:off x="100184" y="5853155"/>
            <a:ext cx="3744452" cy="879228"/>
          </a:xfrm>
          <a:prstGeom prst="wedgeRectCallout">
            <a:avLst>
              <a:gd name="adj1" fmla="val 29560"/>
              <a:gd name="adj2" fmla="val -159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仮止めした羽根を</a:t>
            </a:r>
            <a:endParaRPr lang="en-US" altLang="ja-JP" sz="3200" dirty="0"/>
          </a:p>
          <a:p>
            <a:pPr algn="ctr"/>
            <a:r>
              <a:rPr lang="ja-JP" altLang="en-US" sz="3200" dirty="0"/>
              <a:t>養生テープで止める</a:t>
            </a:r>
            <a:endParaRPr lang="en-US" altLang="ja-JP" sz="3200" dirty="0"/>
          </a:p>
        </p:txBody>
      </p:sp>
      <p:sp>
        <p:nvSpPr>
          <p:cNvPr id="18" name="四角形吹き出し 17"/>
          <p:cNvSpPr/>
          <p:nvPr/>
        </p:nvSpPr>
        <p:spPr>
          <a:xfrm>
            <a:off x="4840256" y="1496291"/>
            <a:ext cx="3181525" cy="851715"/>
          </a:xfrm>
          <a:prstGeom prst="wedgeRectCallout">
            <a:avLst>
              <a:gd name="adj1" fmla="val -15351"/>
              <a:gd name="adj2" fmla="val 164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スカート部を</a:t>
            </a:r>
            <a:endParaRPr lang="en-US" altLang="ja-JP" sz="3200" dirty="0"/>
          </a:p>
          <a:p>
            <a:pPr algn="ctr"/>
            <a:r>
              <a:rPr lang="ja-JP" altLang="en-US" sz="3200" dirty="0"/>
              <a:t>本体へ止める</a:t>
            </a:r>
            <a:endParaRPr lang="en-US" altLang="ja-JP" sz="3200" dirty="0"/>
          </a:p>
        </p:txBody>
      </p:sp>
      <p:sp>
        <p:nvSpPr>
          <p:cNvPr id="19" name="四角形吹き出し 18"/>
          <p:cNvSpPr/>
          <p:nvPr/>
        </p:nvSpPr>
        <p:spPr>
          <a:xfrm>
            <a:off x="6096000" y="5853154"/>
            <a:ext cx="2968337" cy="879229"/>
          </a:xfrm>
          <a:prstGeom prst="wedgeRectCallout">
            <a:avLst>
              <a:gd name="adj1" fmla="val 13533"/>
              <a:gd name="adj2" fmla="val -148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ヘッド部を</a:t>
            </a:r>
            <a:endParaRPr lang="en-US" altLang="ja-JP" sz="3200" dirty="0"/>
          </a:p>
          <a:p>
            <a:pPr algn="ctr"/>
            <a:r>
              <a:rPr lang="ja-JP" altLang="en-US" sz="3200" dirty="0"/>
              <a:t>本体へ止める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xmlns="" val="78871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⑩発射台の作り方（１）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41082" y="2192764"/>
            <a:ext cx="5202398" cy="3901799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 rot="2398318">
            <a:off x="5156913" y="1521504"/>
            <a:ext cx="2300188" cy="29065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446810" y="4827377"/>
            <a:ext cx="2780368" cy="1324041"/>
          </a:xfrm>
          <a:prstGeom prst="wedgeRectCallout">
            <a:avLst>
              <a:gd name="adj1" fmla="val 117342"/>
              <a:gd name="adj2" fmla="val -127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発射口の台座</a:t>
            </a:r>
            <a:r>
              <a:rPr kumimoji="1" lang="ja-JP" altLang="en-US" sz="3200"/>
              <a:t>から組立てる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7772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28601" y="2170400"/>
            <a:ext cx="3356267" cy="25172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73409" y="2170904"/>
            <a:ext cx="3360303" cy="25202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79744" y="2170111"/>
            <a:ext cx="3353960" cy="25154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080383" y="2170833"/>
            <a:ext cx="3355114" cy="2516335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 rot="1607023">
            <a:off x="1009066" y="1779996"/>
            <a:ext cx="454635" cy="637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 rot="12459249">
            <a:off x="313009" y="3631140"/>
            <a:ext cx="454635" cy="637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カーブ矢印 10"/>
          <p:cNvSpPr/>
          <p:nvPr/>
        </p:nvSpPr>
        <p:spPr>
          <a:xfrm rot="6482179">
            <a:off x="964445" y="2975698"/>
            <a:ext cx="435862" cy="121615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 rot="3331745">
            <a:off x="4910074" y="1789442"/>
            <a:ext cx="454635" cy="637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3331745">
            <a:off x="5384591" y="2891541"/>
            <a:ext cx="454635" cy="637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rot="14508390">
            <a:off x="6897430" y="2940897"/>
            <a:ext cx="236638" cy="494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0276815" y="2098964"/>
            <a:ext cx="1277876" cy="8681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2846927" y="3150172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6002639" y="3097009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9050346" y="3150172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吹き出し 19"/>
          <p:cNvSpPr/>
          <p:nvPr/>
        </p:nvSpPr>
        <p:spPr>
          <a:xfrm>
            <a:off x="83128" y="5257800"/>
            <a:ext cx="2855346" cy="1454727"/>
          </a:xfrm>
          <a:prstGeom prst="wedgeRectCallout">
            <a:avLst>
              <a:gd name="adj1" fmla="val -8998"/>
              <a:gd name="adj2" fmla="val -141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コの字に</a:t>
            </a:r>
            <a:endParaRPr lang="en-US" altLang="ja-JP" sz="3200" dirty="0"/>
          </a:p>
          <a:p>
            <a:pPr algn="ctr"/>
            <a:r>
              <a:rPr lang="ja-JP" altLang="en-US" sz="3200" dirty="0"/>
              <a:t>発射口を挟み、</a:t>
            </a:r>
            <a:endParaRPr lang="en-US" altLang="ja-JP" sz="3200" dirty="0"/>
          </a:p>
          <a:p>
            <a:pPr algn="ctr"/>
            <a:r>
              <a:rPr lang="ja-JP" altLang="en-US" sz="3200" dirty="0"/>
              <a:t>取り付ける</a:t>
            </a:r>
            <a:endParaRPr kumimoji="1" lang="ja-JP" altLang="en-US" sz="3200" dirty="0"/>
          </a:p>
        </p:txBody>
      </p:sp>
      <p:sp>
        <p:nvSpPr>
          <p:cNvPr id="21" name="四角形吹き出し 20"/>
          <p:cNvSpPr/>
          <p:nvPr/>
        </p:nvSpPr>
        <p:spPr>
          <a:xfrm>
            <a:off x="3123493" y="4957938"/>
            <a:ext cx="2982839" cy="1839191"/>
          </a:xfrm>
          <a:prstGeom prst="wedgeRectCallout">
            <a:avLst>
              <a:gd name="adj1" fmla="val 10782"/>
              <a:gd name="adj2" fmla="val -126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発射口の上に</a:t>
            </a:r>
            <a:endParaRPr lang="en-US" altLang="ja-JP" sz="3200" dirty="0"/>
          </a:p>
          <a:p>
            <a:pPr algn="ctr"/>
            <a:r>
              <a:rPr lang="ja-JP" altLang="en-US" sz="3200" dirty="0"/>
              <a:t>ひし形台座を</a:t>
            </a:r>
            <a:endParaRPr lang="en-US" altLang="ja-JP" sz="3200" dirty="0"/>
          </a:p>
          <a:p>
            <a:pPr algn="ctr"/>
            <a:r>
              <a:rPr lang="ja-JP" altLang="en-US" sz="3200" dirty="0"/>
              <a:t>押し込み、</a:t>
            </a:r>
            <a:endParaRPr lang="en-US" altLang="ja-JP" sz="3200" dirty="0"/>
          </a:p>
          <a:p>
            <a:pPr algn="ctr"/>
            <a:r>
              <a:rPr lang="ja-JP" altLang="en-US" sz="3200" dirty="0"/>
              <a:t>取り付ける</a:t>
            </a:r>
            <a:endParaRPr lang="en-US" altLang="ja-JP" sz="3200" dirty="0"/>
          </a:p>
        </p:txBody>
      </p:sp>
      <p:sp>
        <p:nvSpPr>
          <p:cNvPr id="22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dirty="0"/>
              <a:t>⑪発射台の作り方（</a:t>
            </a:r>
            <a:r>
              <a:rPr lang="en-US" altLang="ja-JP" dirty="0"/>
              <a:t>2</a:t>
            </a:r>
            <a:r>
              <a:rPr lang="ja-JP" altLang="en-US" dirty="0"/>
              <a:t>）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発射口台座の組立</a:t>
            </a:r>
            <a:endParaRPr kumimoji="1" lang="ja-JP" altLang="en-US" dirty="0"/>
          </a:p>
        </p:txBody>
      </p:sp>
      <p:sp>
        <p:nvSpPr>
          <p:cNvPr id="23" name="四角形吹き出し 22"/>
          <p:cNvSpPr/>
          <p:nvPr/>
        </p:nvSpPr>
        <p:spPr>
          <a:xfrm>
            <a:off x="6310364" y="4937882"/>
            <a:ext cx="2700514" cy="1839191"/>
          </a:xfrm>
          <a:prstGeom prst="wedgeRectCallout">
            <a:avLst>
              <a:gd name="adj1" fmla="val -13850"/>
              <a:gd name="adj2" fmla="val -128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ヒモをコの字アングル⇒</a:t>
            </a:r>
            <a:endParaRPr lang="en-US" altLang="ja-JP" sz="3200" dirty="0"/>
          </a:p>
          <a:p>
            <a:pPr algn="ctr"/>
            <a:r>
              <a:rPr lang="ja-JP" altLang="en-US" sz="3200" dirty="0"/>
              <a:t>ひし形台座の順に通す</a:t>
            </a:r>
            <a:endParaRPr lang="en-US" altLang="ja-JP" sz="3200" dirty="0"/>
          </a:p>
        </p:txBody>
      </p:sp>
      <p:sp>
        <p:nvSpPr>
          <p:cNvPr id="24" name="下矢印 23"/>
          <p:cNvSpPr/>
          <p:nvPr/>
        </p:nvSpPr>
        <p:spPr>
          <a:xfrm rot="14508390">
            <a:off x="7896131" y="2719739"/>
            <a:ext cx="236638" cy="494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吹き出し 24"/>
          <p:cNvSpPr/>
          <p:nvPr/>
        </p:nvSpPr>
        <p:spPr>
          <a:xfrm>
            <a:off x="9185565" y="4937882"/>
            <a:ext cx="2919844" cy="1839191"/>
          </a:xfrm>
          <a:prstGeom prst="wedgeRectCallout">
            <a:avLst>
              <a:gd name="adj1" fmla="val 22026"/>
              <a:gd name="adj2" fmla="val -91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もう片方も</a:t>
            </a:r>
            <a:endParaRPr lang="en-US" altLang="ja-JP" sz="3200" dirty="0"/>
          </a:p>
          <a:p>
            <a:pPr algn="ctr"/>
            <a:r>
              <a:rPr lang="ja-JP" altLang="en-US" sz="3200" dirty="0"/>
              <a:t>通してから、</a:t>
            </a:r>
            <a:endParaRPr lang="en-US" altLang="ja-JP" sz="3200" dirty="0"/>
          </a:p>
          <a:p>
            <a:pPr algn="ctr"/>
            <a:r>
              <a:rPr lang="ja-JP" altLang="en-US" sz="3200" dirty="0"/>
              <a:t>抜けないよう</a:t>
            </a:r>
            <a:endParaRPr lang="en-US" altLang="ja-JP" sz="3200" dirty="0"/>
          </a:p>
          <a:p>
            <a:pPr algn="ctr"/>
            <a:r>
              <a:rPr lang="ja-JP" altLang="en-US" sz="3200" dirty="0"/>
              <a:t>コブ結びをする</a:t>
            </a:r>
            <a:endParaRPr lang="en-US" altLang="ja-JP" sz="3200" dirty="0"/>
          </a:p>
        </p:txBody>
      </p:sp>
      <p:sp>
        <p:nvSpPr>
          <p:cNvPr id="26" name="角丸四角形 25"/>
          <p:cNvSpPr/>
          <p:nvPr/>
        </p:nvSpPr>
        <p:spPr>
          <a:xfrm>
            <a:off x="10105462" y="1354488"/>
            <a:ext cx="1122218" cy="4987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完成</a:t>
            </a:r>
          </a:p>
        </p:txBody>
      </p:sp>
    </p:spTree>
    <p:extLst>
      <p:ext uri="{BB962C8B-B14F-4D97-AF65-F5344CB8AC3E}">
        <p14:creationId xmlns:p14="http://schemas.microsoft.com/office/powerpoint/2010/main" xmlns="" val="363499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⑫発射台の作り方（</a:t>
            </a:r>
            <a:r>
              <a:rPr lang="en-US" altLang="ja-JP" dirty="0"/>
              <a:t>3</a:t>
            </a:r>
            <a:r>
              <a:rPr lang="ja-JP" altLang="en-US" dirty="0"/>
              <a:t>）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台座の組立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51673" y="2192766"/>
            <a:ext cx="5202398" cy="3901799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5652212" y="1427003"/>
            <a:ext cx="2300188" cy="29065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吹き出し 5"/>
          <p:cNvSpPr/>
          <p:nvPr/>
        </p:nvSpPr>
        <p:spPr>
          <a:xfrm>
            <a:off x="238992" y="2254827"/>
            <a:ext cx="4871481" cy="4157528"/>
          </a:xfrm>
          <a:prstGeom prst="wedgeRectCallout">
            <a:avLst>
              <a:gd name="adj1" fmla="val 64677"/>
              <a:gd name="adj2" fmla="val -23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台座の組立</a:t>
            </a:r>
            <a:r>
              <a:rPr kumimoji="1" lang="ja-JP" altLang="en-US" sz="3200" dirty="0"/>
              <a:t>は、</a:t>
            </a:r>
            <a:endParaRPr kumimoji="1" lang="en-US" altLang="ja-JP" sz="3200" dirty="0"/>
          </a:p>
          <a:p>
            <a:r>
              <a:rPr lang="ja-JP" altLang="en-US" sz="3200" u="sng" dirty="0"/>
              <a:t>①片側のアングル</a:t>
            </a:r>
            <a:r>
              <a:rPr lang="ja-JP" altLang="en-US" sz="3200" dirty="0"/>
              <a:t>を</a:t>
            </a:r>
            <a:endParaRPr lang="en-US" altLang="ja-JP" sz="3200" dirty="0"/>
          </a:p>
          <a:p>
            <a:r>
              <a:rPr lang="ja-JP" altLang="en-US" sz="3200" dirty="0"/>
              <a:t>　　　ネジで組み立てる</a:t>
            </a:r>
            <a:endParaRPr kumimoji="1" lang="en-US" altLang="ja-JP" sz="3200" dirty="0"/>
          </a:p>
          <a:p>
            <a:r>
              <a:rPr kumimoji="1" lang="ja-JP" altLang="en-US" sz="3200" u="sng" dirty="0"/>
              <a:t>⇒②シャフトを付ける</a:t>
            </a:r>
            <a:endParaRPr kumimoji="1" lang="en-US" altLang="ja-JP" sz="3200" dirty="0"/>
          </a:p>
          <a:p>
            <a:r>
              <a:rPr lang="ja-JP" altLang="en-US" sz="3200" dirty="0"/>
              <a:t>⇒③もう</a:t>
            </a:r>
            <a:r>
              <a:rPr lang="ja-JP" altLang="en-US" sz="3200" u="sng" dirty="0"/>
              <a:t>片側のアングル</a:t>
            </a:r>
            <a:r>
              <a:rPr lang="ja-JP" altLang="en-US" sz="3200" dirty="0"/>
              <a:t>を</a:t>
            </a:r>
            <a:endParaRPr lang="en-US" altLang="ja-JP" sz="3200" dirty="0"/>
          </a:p>
          <a:p>
            <a:r>
              <a:rPr lang="ja-JP" altLang="en-US" sz="3200" dirty="0"/>
              <a:t>　　　ネジで組み立てる</a:t>
            </a:r>
            <a:endParaRPr lang="en-US" altLang="ja-JP" sz="3200" dirty="0"/>
          </a:p>
          <a:p>
            <a:r>
              <a:rPr kumimoji="1" lang="ja-JP" altLang="en-US" sz="3200" dirty="0"/>
              <a:t>⇒④</a:t>
            </a:r>
            <a:r>
              <a:rPr kumimoji="1" lang="ja-JP" altLang="en-US" sz="3200" u="sng" dirty="0"/>
              <a:t>ひし形台座</a:t>
            </a:r>
            <a:r>
              <a:rPr kumimoji="1" lang="ja-JP" altLang="en-US" sz="3200" dirty="0"/>
              <a:t>を</a:t>
            </a:r>
            <a:endParaRPr kumimoji="1" lang="en-US" altLang="ja-JP" sz="3200" dirty="0"/>
          </a:p>
          <a:p>
            <a:r>
              <a:rPr kumimoji="1" lang="ja-JP" altLang="en-US" sz="3200" dirty="0"/>
              <a:t>　　　ネジで組み付ける</a:t>
            </a:r>
          </a:p>
        </p:txBody>
      </p:sp>
    </p:spTree>
    <p:extLst>
      <p:ext uri="{BB962C8B-B14F-4D97-AF65-F5344CB8AC3E}">
        <p14:creationId xmlns:p14="http://schemas.microsoft.com/office/powerpoint/2010/main" xmlns="" val="126618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53138" y="2170832"/>
            <a:ext cx="3355115" cy="251633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135046" y="2170832"/>
            <a:ext cx="3355116" cy="2516337"/>
          </a:xfrm>
          <a:prstGeom prst="rect">
            <a:avLst/>
          </a:prstGeom>
        </p:spPr>
      </p:pic>
      <p:sp>
        <p:nvSpPr>
          <p:cNvPr id="11" name="左カーブ矢印 10"/>
          <p:cNvSpPr/>
          <p:nvPr/>
        </p:nvSpPr>
        <p:spPr>
          <a:xfrm rot="8022933">
            <a:off x="454891" y="2806952"/>
            <a:ext cx="435862" cy="62312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左カーブ矢印 11"/>
          <p:cNvSpPr/>
          <p:nvPr/>
        </p:nvSpPr>
        <p:spPr>
          <a:xfrm rot="8022933">
            <a:off x="586509" y="3614559"/>
            <a:ext cx="435862" cy="62312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dirty="0"/>
              <a:t>⑬発射台の作り方（</a:t>
            </a:r>
            <a:r>
              <a:rPr lang="en-US" altLang="ja-JP" dirty="0"/>
              <a:t>4</a:t>
            </a:r>
            <a:r>
              <a:rPr lang="ja-JP" altLang="en-US" dirty="0"/>
              <a:t>）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台座の組立</a:t>
            </a:r>
            <a:endParaRPr kumimoji="1" lang="ja-JP" altLang="en-US" dirty="0"/>
          </a:p>
        </p:txBody>
      </p:sp>
      <p:sp>
        <p:nvSpPr>
          <p:cNvPr id="17" name="四角形吹き出し 16"/>
          <p:cNvSpPr/>
          <p:nvPr/>
        </p:nvSpPr>
        <p:spPr>
          <a:xfrm>
            <a:off x="80015" y="4989015"/>
            <a:ext cx="2542393" cy="1850300"/>
          </a:xfrm>
          <a:prstGeom prst="wedgeRectCallout">
            <a:avLst>
              <a:gd name="adj1" fmla="val -23526"/>
              <a:gd name="adj2" fmla="val -93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/>
              <a:t>L</a:t>
            </a:r>
            <a:r>
              <a:rPr lang="ja-JP" altLang="en-US" sz="3200" dirty="0"/>
              <a:t>字アングルを台座に立て蝶ネジで</a:t>
            </a:r>
            <a:endParaRPr lang="en-US" altLang="ja-JP" sz="3200" dirty="0"/>
          </a:p>
          <a:p>
            <a:pPr algn="ctr"/>
            <a:r>
              <a:rPr lang="ja-JP" altLang="en-US" sz="3200" dirty="0"/>
              <a:t>組み付ける</a:t>
            </a:r>
            <a:endParaRPr lang="en-US" altLang="ja-JP" sz="3200" dirty="0"/>
          </a:p>
        </p:txBody>
      </p:sp>
      <p:sp>
        <p:nvSpPr>
          <p:cNvPr id="20" name="角丸四角形 19"/>
          <p:cNvSpPr/>
          <p:nvPr/>
        </p:nvSpPr>
        <p:spPr>
          <a:xfrm>
            <a:off x="10105462" y="1354488"/>
            <a:ext cx="1122218" cy="4987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完成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12894" y="2170832"/>
            <a:ext cx="3355117" cy="2516338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 rot="14744087">
            <a:off x="4185813" y="3105700"/>
            <a:ext cx="480111" cy="3553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吹き出し 21"/>
          <p:cNvSpPr/>
          <p:nvPr/>
        </p:nvSpPr>
        <p:spPr>
          <a:xfrm>
            <a:off x="2938232" y="5281109"/>
            <a:ext cx="4019135" cy="1550342"/>
          </a:xfrm>
          <a:prstGeom prst="wedgeRectCallout">
            <a:avLst>
              <a:gd name="adj1" fmla="val -19348"/>
              <a:gd name="adj2" fmla="val -121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シャフトを挟みもう片方のアングルを付ける</a:t>
            </a:r>
            <a:r>
              <a:rPr lang="ja-JP" altLang="en-US" dirty="0"/>
              <a:t>　</a:t>
            </a:r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79941" y="2177931"/>
            <a:ext cx="3347003" cy="2510252"/>
          </a:xfrm>
          <a:prstGeom prst="rect">
            <a:avLst/>
          </a:prstGeom>
        </p:spPr>
      </p:pic>
      <p:sp>
        <p:nvSpPr>
          <p:cNvPr id="25" name="左カーブ矢印 24"/>
          <p:cNvSpPr/>
          <p:nvPr/>
        </p:nvSpPr>
        <p:spPr>
          <a:xfrm rot="9473587">
            <a:off x="6667359" y="2971821"/>
            <a:ext cx="435862" cy="62312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左カーブ矢印 25"/>
          <p:cNvSpPr/>
          <p:nvPr/>
        </p:nvSpPr>
        <p:spPr>
          <a:xfrm rot="8904972">
            <a:off x="6930952" y="3502769"/>
            <a:ext cx="435862" cy="62312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四角形吹き出し 26"/>
          <p:cNvSpPr/>
          <p:nvPr/>
        </p:nvSpPr>
        <p:spPr>
          <a:xfrm>
            <a:off x="7398327" y="5291500"/>
            <a:ext cx="3636817" cy="1550342"/>
          </a:xfrm>
          <a:prstGeom prst="wedgeRectCallout">
            <a:avLst>
              <a:gd name="adj1" fmla="val -37689"/>
              <a:gd name="adj2" fmla="val -143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ひし形台座を蝶ネジ</a:t>
            </a:r>
            <a:endParaRPr lang="en-US" altLang="ja-JP" sz="3200" dirty="0"/>
          </a:p>
          <a:p>
            <a:pPr algn="ctr"/>
            <a:r>
              <a:rPr lang="ja-JP" altLang="en-US" sz="3200" dirty="0"/>
              <a:t>で組み付ける</a:t>
            </a:r>
            <a:endParaRPr lang="en-US" altLang="ja-JP" sz="3200" dirty="0"/>
          </a:p>
        </p:txBody>
      </p:sp>
      <p:sp>
        <p:nvSpPr>
          <p:cNvPr id="28" name="円/楕円 27"/>
          <p:cNvSpPr/>
          <p:nvPr/>
        </p:nvSpPr>
        <p:spPr>
          <a:xfrm rot="1405365">
            <a:off x="1696378" y="2396012"/>
            <a:ext cx="1277876" cy="1047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吹き出し 28"/>
          <p:cNvSpPr/>
          <p:nvPr/>
        </p:nvSpPr>
        <p:spPr>
          <a:xfrm>
            <a:off x="3995791" y="1197340"/>
            <a:ext cx="3402536" cy="406527"/>
          </a:xfrm>
          <a:prstGeom prst="wedgeRectCallout">
            <a:avLst>
              <a:gd name="adj1" fmla="val -29506"/>
              <a:gd name="adj2" fmla="val 37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台座の向きに注意</a:t>
            </a:r>
            <a:endParaRPr lang="en-US" altLang="ja-JP" sz="3200" dirty="0"/>
          </a:p>
        </p:txBody>
      </p:sp>
      <p:cxnSp>
        <p:nvCxnSpPr>
          <p:cNvPr id="7" name="直線矢印コネクタ 6"/>
          <p:cNvCxnSpPr>
            <a:stCxn id="29" idx="1"/>
          </p:cNvCxnSpPr>
          <p:nvPr/>
        </p:nvCxnSpPr>
        <p:spPr>
          <a:xfrm flipH="1">
            <a:off x="2554877" y="1400604"/>
            <a:ext cx="1440914" cy="13917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408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123661"/>
            <a:ext cx="10515600" cy="2268827"/>
          </a:xfrm>
        </p:spPr>
        <p:txBody>
          <a:bodyPr>
            <a:noAutofit/>
          </a:bodyPr>
          <a:lstStyle/>
          <a:p>
            <a:r>
              <a:rPr kumimoji="1" lang="ja-JP" altLang="en-US" sz="66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ペットボトルロケット</a:t>
            </a:r>
            <a:r>
              <a:rPr kumimoji="1" lang="en-US" altLang="ja-JP" sz="66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sz="66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en-US" altLang="ja-JP" sz="66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sz="66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66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制作手順書</a:t>
            </a:r>
          </a:p>
        </p:txBody>
      </p:sp>
      <p:sp>
        <p:nvSpPr>
          <p:cNvPr id="3" name="二等辺三角形 2"/>
          <p:cNvSpPr/>
          <p:nvPr/>
        </p:nvSpPr>
        <p:spPr>
          <a:xfrm rot="3321097">
            <a:off x="10255211" y="1193013"/>
            <a:ext cx="492415" cy="61740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 rot="3333968">
            <a:off x="9340699" y="1278950"/>
            <a:ext cx="505482" cy="16987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雲形吹き出し 4"/>
          <p:cNvSpPr/>
          <p:nvPr/>
        </p:nvSpPr>
        <p:spPr>
          <a:xfrm>
            <a:off x="2857324" y="6091437"/>
            <a:ext cx="914400" cy="612648"/>
          </a:xfrm>
          <a:prstGeom prst="cloudCallout">
            <a:avLst>
              <a:gd name="adj1" fmla="val -69697"/>
              <a:gd name="adj2" fmla="val 574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endCxn id="4" idx="2"/>
          </p:cNvCxnSpPr>
          <p:nvPr/>
        </p:nvCxnSpPr>
        <p:spPr>
          <a:xfrm flipV="1">
            <a:off x="3429000" y="2608624"/>
            <a:ext cx="5463885" cy="3789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ローチャート: 手作業 7"/>
          <p:cNvSpPr/>
          <p:nvPr/>
        </p:nvSpPr>
        <p:spPr>
          <a:xfrm rot="13956386">
            <a:off x="8381040" y="2337914"/>
            <a:ext cx="1330972" cy="359413"/>
          </a:xfrm>
          <a:prstGeom prst="flowChartManualOpe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運動会、運動する子供のシルエット | フリー、無料で使えるイラストカット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56729">
            <a:off x="1891718" y="4507529"/>
            <a:ext cx="1716048" cy="135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946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77331" y="402324"/>
            <a:ext cx="10515600" cy="1325563"/>
          </a:xfrm>
        </p:spPr>
        <p:txBody>
          <a:bodyPr/>
          <a:lstStyle/>
          <a:p>
            <a:r>
              <a:rPr lang="ja-JP" altLang="en-US" dirty="0"/>
              <a:t>①ペットボトルロケット　部品</a:t>
            </a:r>
            <a:endParaRPr kumimoji="1" lang="ja-JP" altLang="en-US" dirty="0"/>
          </a:p>
        </p:txBody>
      </p:sp>
      <p:pic>
        <p:nvPicPr>
          <p:cNvPr id="1048" name="Picture 24" descr="ソース画像を表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8778" y="423762"/>
            <a:ext cx="3177064" cy="31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60119" y="2166549"/>
            <a:ext cx="3396517" cy="2547388"/>
          </a:xfrm>
          <a:prstGeom prst="rect">
            <a:avLst/>
          </a:prstGeom>
        </p:spPr>
      </p:pic>
      <p:pic>
        <p:nvPicPr>
          <p:cNvPr id="30" name="Picture 6" descr="1094629-250x300.jpg (250×30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026" y="1633027"/>
            <a:ext cx="3080018" cy="36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4"/>
          <p:cNvSpPr/>
          <p:nvPr/>
        </p:nvSpPr>
        <p:spPr>
          <a:xfrm>
            <a:off x="218210" y="1361209"/>
            <a:ext cx="11471564" cy="4831773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52208" y="5296388"/>
            <a:ext cx="3511857" cy="1465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  <a:p>
            <a:pPr algn="ctr"/>
            <a:r>
              <a:rPr lang="ja-JP" altLang="en-US" sz="3200" dirty="0"/>
              <a:t>ペットボトル　</a:t>
            </a:r>
            <a:endParaRPr lang="en-US" altLang="ja-JP" sz="3200" dirty="0"/>
          </a:p>
          <a:p>
            <a:pPr algn="ctr"/>
            <a:r>
              <a:rPr lang="en-US" altLang="ja-JP" sz="3200" dirty="0"/>
              <a:t>×3</a:t>
            </a:r>
            <a:r>
              <a:rPr lang="ja-JP" altLang="en-US" sz="3200" dirty="0"/>
              <a:t>本</a:t>
            </a:r>
            <a:endParaRPr lang="en-US" altLang="ja-JP" sz="3200" dirty="0"/>
          </a:p>
        </p:txBody>
      </p:sp>
      <p:sp>
        <p:nvSpPr>
          <p:cNvPr id="10" name="角丸四角形 9"/>
          <p:cNvSpPr/>
          <p:nvPr/>
        </p:nvSpPr>
        <p:spPr>
          <a:xfrm>
            <a:off x="4198063" y="4762112"/>
            <a:ext cx="3511857" cy="1285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3200" dirty="0"/>
              <a:t>羽根　</a:t>
            </a:r>
            <a:endParaRPr kumimoji="1" lang="en-US" altLang="ja-JP" sz="3200" dirty="0"/>
          </a:p>
          <a:p>
            <a:pPr algn="ctr"/>
            <a:r>
              <a:rPr kumimoji="1" lang="en-US" altLang="ja-JP" sz="3200" dirty="0"/>
              <a:t>× 4</a:t>
            </a:r>
            <a:r>
              <a:rPr kumimoji="1" lang="ja-JP" altLang="en-US" sz="3200" dirty="0"/>
              <a:t>枚</a:t>
            </a:r>
            <a:endParaRPr kumimoji="1" lang="en-US" altLang="ja-JP" sz="3200" dirty="0"/>
          </a:p>
        </p:txBody>
      </p:sp>
      <p:sp>
        <p:nvSpPr>
          <p:cNvPr id="11" name="角丸四角形 10"/>
          <p:cNvSpPr/>
          <p:nvPr/>
        </p:nvSpPr>
        <p:spPr>
          <a:xfrm>
            <a:off x="8354291" y="3017292"/>
            <a:ext cx="2751551" cy="75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ゴム栓</a:t>
            </a:r>
            <a:endParaRPr kumimoji="1" lang="en-US" altLang="ja-JP" sz="3200" dirty="0"/>
          </a:p>
        </p:txBody>
      </p:sp>
      <p:sp>
        <p:nvSpPr>
          <p:cNvPr id="13" name="角丸四角形 12"/>
          <p:cNvSpPr/>
          <p:nvPr/>
        </p:nvSpPr>
        <p:spPr>
          <a:xfrm>
            <a:off x="8354291" y="5649189"/>
            <a:ext cx="2751551" cy="75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噴射口</a:t>
            </a:r>
            <a:endParaRPr kumimoji="1" lang="en-US" altLang="ja-JP" sz="3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6855" y="4143815"/>
            <a:ext cx="1915389" cy="14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30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②発射台　部品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7642" y="1788764"/>
            <a:ext cx="2189967" cy="16424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52139" y="1782363"/>
            <a:ext cx="2189967" cy="164247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85958" y="1782362"/>
            <a:ext cx="2189969" cy="164247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217988" y="4186247"/>
            <a:ext cx="2144396" cy="166096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57328" y="4213087"/>
            <a:ext cx="2148448" cy="1611337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218210" y="1361209"/>
            <a:ext cx="11471564" cy="4831773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0426" y="4212581"/>
            <a:ext cx="2144396" cy="1608297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873588" y="1680674"/>
            <a:ext cx="2581263" cy="1833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コの字</a:t>
            </a:r>
            <a:endParaRPr lang="en-US" altLang="ja-JP" sz="3200" b="1" dirty="0"/>
          </a:p>
          <a:p>
            <a:pPr algn="ctr"/>
            <a:r>
              <a:rPr kumimoji="1" lang="en-US" altLang="ja-JP" sz="3200" b="1" dirty="0"/>
              <a:t>L</a:t>
            </a:r>
            <a:r>
              <a:rPr kumimoji="1" lang="ja-JP" altLang="en-US" sz="3200" b="1" dirty="0"/>
              <a:t>字アングル</a:t>
            </a:r>
            <a:endParaRPr kumimoji="1" lang="en-US" altLang="ja-JP" sz="3200" b="1" dirty="0"/>
          </a:p>
          <a:p>
            <a:pPr algn="ctr"/>
            <a:r>
              <a:rPr kumimoji="1" lang="en-US" altLang="ja-JP" sz="3200" b="1" dirty="0"/>
              <a:t>×</a:t>
            </a:r>
            <a:r>
              <a:rPr kumimoji="1" lang="ja-JP" altLang="en-US" sz="3200" b="1" dirty="0"/>
              <a:t>２個</a:t>
            </a:r>
            <a:endParaRPr kumimoji="1" lang="en-US" altLang="ja-JP" sz="3200" b="1" dirty="0"/>
          </a:p>
        </p:txBody>
      </p:sp>
      <p:sp>
        <p:nvSpPr>
          <p:cNvPr id="14" name="角丸四角形 13"/>
          <p:cNvSpPr/>
          <p:nvPr/>
        </p:nvSpPr>
        <p:spPr>
          <a:xfrm>
            <a:off x="1796363" y="4384964"/>
            <a:ext cx="2089926" cy="1464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発射口</a:t>
            </a:r>
            <a:endParaRPr lang="en-US" altLang="ja-JP" sz="3200" b="1" dirty="0"/>
          </a:p>
          <a:p>
            <a:pPr algn="ctr"/>
            <a:r>
              <a:rPr lang="en-US" altLang="ja-JP" sz="3200" b="1" dirty="0"/>
              <a:t>×</a:t>
            </a:r>
            <a:r>
              <a:rPr lang="ja-JP" altLang="en-US" sz="3200" b="1" dirty="0"/>
              <a:t>１セット</a:t>
            </a:r>
            <a:endParaRPr lang="en-US" altLang="ja-JP" sz="3200" b="1" dirty="0"/>
          </a:p>
        </p:txBody>
      </p:sp>
      <p:sp>
        <p:nvSpPr>
          <p:cNvPr id="15" name="角丸四角形 14"/>
          <p:cNvSpPr/>
          <p:nvPr/>
        </p:nvSpPr>
        <p:spPr>
          <a:xfrm>
            <a:off x="6019759" y="1896076"/>
            <a:ext cx="2376651" cy="1201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ひし形台座</a:t>
            </a:r>
            <a:endParaRPr lang="en-US" altLang="ja-JP" sz="3200" b="1" dirty="0"/>
          </a:p>
          <a:p>
            <a:pPr algn="ctr"/>
            <a:r>
              <a:rPr kumimoji="1" lang="ja-JP" altLang="en-US" sz="3200" b="1" dirty="0"/>
              <a:t>シャフト</a:t>
            </a:r>
            <a:endParaRPr kumimoji="1" lang="en-US" altLang="ja-JP" sz="3200" b="1" dirty="0"/>
          </a:p>
        </p:txBody>
      </p:sp>
      <p:sp>
        <p:nvSpPr>
          <p:cNvPr id="16" name="角丸四角形 15"/>
          <p:cNvSpPr/>
          <p:nvPr/>
        </p:nvSpPr>
        <p:spPr>
          <a:xfrm>
            <a:off x="6228350" y="4668283"/>
            <a:ext cx="1306388" cy="696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/>
          </a:p>
          <a:p>
            <a:pPr algn="ctr"/>
            <a:r>
              <a:rPr kumimoji="1" lang="ja-JP" altLang="en-US" sz="3200" b="1" dirty="0"/>
              <a:t>台座</a:t>
            </a:r>
            <a:endParaRPr kumimoji="1" lang="en-US" altLang="ja-JP" sz="3200" b="1" dirty="0"/>
          </a:p>
          <a:p>
            <a:pPr algn="ctr"/>
            <a:endParaRPr kumimoji="1" lang="en-US" altLang="ja-JP" sz="3200" b="1" dirty="0"/>
          </a:p>
        </p:txBody>
      </p:sp>
      <p:sp>
        <p:nvSpPr>
          <p:cNvPr id="17" name="角丸四角形 16"/>
          <p:cNvSpPr/>
          <p:nvPr/>
        </p:nvSpPr>
        <p:spPr>
          <a:xfrm>
            <a:off x="9953042" y="1987072"/>
            <a:ext cx="1561233" cy="1019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蝶</a:t>
            </a:r>
            <a:r>
              <a:rPr kumimoji="1" lang="ja-JP" altLang="en-US" sz="3200" b="1" dirty="0"/>
              <a:t>ネジ</a:t>
            </a:r>
            <a:endParaRPr kumimoji="1" lang="en-US" altLang="ja-JP" sz="3200" b="1" dirty="0"/>
          </a:p>
          <a:p>
            <a:pPr algn="ctr"/>
            <a:r>
              <a:rPr kumimoji="1" lang="en-US" altLang="ja-JP" sz="3200" b="1" dirty="0"/>
              <a:t>×</a:t>
            </a:r>
            <a:r>
              <a:rPr lang="en-US" altLang="ja-JP" sz="3200" b="1" dirty="0"/>
              <a:t>8</a:t>
            </a:r>
            <a:r>
              <a:rPr kumimoji="1" lang="ja-JP" altLang="en-US" sz="3200" b="1" dirty="0"/>
              <a:t>個</a:t>
            </a:r>
            <a:endParaRPr kumimoji="1" lang="en-US" altLang="ja-JP" sz="3200" b="1" dirty="0"/>
          </a:p>
        </p:txBody>
      </p:sp>
      <p:sp>
        <p:nvSpPr>
          <p:cNvPr id="18" name="角丸四角形 17"/>
          <p:cNvSpPr/>
          <p:nvPr/>
        </p:nvSpPr>
        <p:spPr>
          <a:xfrm>
            <a:off x="10017054" y="4636127"/>
            <a:ext cx="1028580" cy="639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ひも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3781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③工作道具</a:t>
            </a:r>
            <a:endParaRPr kumimoji="1" lang="ja-JP" altLang="en-US" dirty="0"/>
          </a:p>
        </p:txBody>
      </p:sp>
      <p:pic>
        <p:nvPicPr>
          <p:cNvPr id="16" name="Picture 10" descr="ソース画像を表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1309" y="1689545"/>
            <a:ext cx="1268503" cy="12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8034" y="1690688"/>
            <a:ext cx="2051916" cy="12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350" y="4790166"/>
            <a:ext cx="962067" cy="9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554" y="4779407"/>
            <a:ext cx="1128712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2920">
            <a:off x="1709373" y="4901498"/>
            <a:ext cx="1060382" cy="106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842" y="3179147"/>
            <a:ext cx="1318223" cy="11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045" y="3179147"/>
            <a:ext cx="2021875" cy="13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4"/>
          <p:cNvSpPr/>
          <p:nvPr/>
        </p:nvSpPr>
        <p:spPr>
          <a:xfrm>
            <a:off x="218210" y="1361209"/>
            <a:ext cx="11471564" cy="4831773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8567110" y="681162"/>
            <a:ext cx="3511857" cy="5947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/>
          </a:p>
          <a:p>
            <a:pPr algn="ctr"/>
            <a:r>
              <a:rPr lang="ja-JP" altLang="en-US" sz="2800" b="1" dirty="0"/>
              <a:t>≪工作道具≫</a:t>
            </a:r>
            <a:endParaRPr lang="en-US" altLang="ja-JP" sz="2800" b="1" dirty="0"/>
          </a:p>
          <a:p>
            <a:pPr algn="ctr"/>
            <a:endParaRPr kumimoji="1" lang="en-US" altLang="ja-JP" sz="2000" b="1" dirty="0"/>
          </a:p>
          <a:p>
            <a:pPr algn="ctr"/>
            <a:r>
              <a:rPr lang="ja-JP" altLang="en-US" sz="3200" b="1" dirty="0"/>
              <a:t>ハサミ</a:t>
            </a:r>
            <a:endParaRPr lang="en-US" altLang="ja-JP" sz="3200" b="1" dirty="0"/>
          </a:p>
          <a:p>
            <a:pPr algn="ctr"/>
            <a:r>
              <a:rPr kumimoji="1" lang="ja-JP" altLang="en-US" sz="3200" b="1" dirty="0"/>
              <a:t>カッター</a:t>
            </a:r>
            <a:endParaRPr kumimoji="1" lang="en-US" altLang="ja-JP" sz="3200" b="1" dirty="0"/>
          </a:p>
          <a:p>
            <a:pPr algn="ctr"/>
            <a:r>
              <a:rPr lang="ja-JP" altLang="en-US" sz="3200" b="1" dirty="0"/>
              <a:t>カッターマット</a:t>
            </a:r>
            <a:endParaRPr kumimoji="1" lang="en-US" altLang="ja-JP" sz="3200" b="1" dirty="0"/>
          </a:p>
          <a:p>
            <a:pPr algn="ctr"/>
            <a:r>
              <a:rPr lang="ja-JP" altLang="en-US" sz="3200" b="1" dirty="0"/>
              <a:t>定規</a:t>
            </a:r>
            <a:endParaRPr lang="en-US" altLang="ja-JP" sz="3200" b="1" dirty="0"/>
          </a:p>
          <a:p>
            <a:pPr algn="ctr"/>
            <a:r>
              <a:rPr kumimoji="1" lang="ja-JP" altLang="en-US" sz="3200" b="1" dirty="0"/>
              <a:t>養生テープ</a:t>
            </a:r>
            <a:endParaRPr kumimoji="1" lang="en-US" altLang="ja-JP" sz="3200" b="1" dirty="0"/>
          </a:p>
          <a:p>
            <a:pPr algn="ctr"/>
            <a:r>
              <a:rPr lang="ja-JP" altLang="en-US" sz="3200" b="1" dirty="0"/>
              <a:t>両面テープ</a:t>
            </a:r>
            <a:endParaRPr lang="en-US" altLang="ja-JP" sz="3200" b="1" dirty="0"/>
          </a:p>
          <a:p>
            <a:pPr algn="ctr"/>
            <a:r>
              <a:rPr kumimoji="1" lang="ja-JP" altLang="en-US" sz="3200" b="1" dirty="0"/>
              <a:t>カラーテープ</a:t>
            </a:r>
            <a:endParaRPr kumimoji="1" lang="en-US" altLang="ja-JP" sz="3200" b="1" dirty="0"/>
          </a:p>
          <a:p>
            <a:pPr algn="ctr"/>
            <a:r>
              <a:rPr lang="ja-JP" altLang="en-US" sz="3200" b="1" dirty="0"/>
              <a:t>油性マジック</a:t>
            </a:r>
            <a:endParaRPr lang="en-US" altLang="ja-JP" sz="3200" b="1" dirty="0"/>
          </a:p>
          <a:p>
            <a:pPr algn="ctr"/>
            <a:r>
              <a:rPr kumimoji="1" lang="ja-JP" altLang="en-US" sz="3200" b="1" dirty="0"/>
              <a:t>ゴミ袋</a:t>
            </a:r>
            <a:endParaRPr kumimoji="1" lang="en-US" altLang="ja-JP" sz="3200" b="1" dirty="0"/>
          </a:p>
        </p:txBody>
      </p:sp>
      <p:pic>
        <p:nvPicPr>
          <p:cNvPr id="5122" name="Picture 2" descr="ソース画像を表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092" y="4898718"/>
            <a:ext cx="863975" cy="11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794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⑤ペットボトルロケットの作り方（１）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ヘッド部制作　ペットボトルカット</a:t>
            </a:r>
            <a:r>
              <a:rPr lang="en-US" altLang="ja-JP" dirty="0"/>
              <a:t>1</a:t>
            </a:r>
            <a:r>
              <a:rPr lang="ja-JP" altLang="en-US" dirty="0"/>
              <a:t>ヵ所</a:t>
            </a:r>
            <a:endParaRPr kumimoji="1" lang="ja-JP" altLang="en-US" dirty="0"/>
          </a:p>
        </p:txBody>
      </p:sp>
      <p:pic>
        <p:nvPicPr>
          <p:cNvPr id="9" name="Picture 6" descr="1094629-250x300.jpg (250×30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2" y="2400300"/>
            <a:ext cx="2920442" cy="35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/>
          <p:cNvCxnSpPr>
            <a:stCxn id="12" idx="0"/>
          </p:cNvCxnSpPr>
          <p:nvPr/>
        </p:nvCxnSpPr>
        <p:spPr>
          <a:xfrm>
            <a:off x="825871" y="5272421"/>
            <a:ext cx="1519774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35084" y="2965615"/>
            <a:ext cx="2896421" cy="217231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879159" y="2691613"/>
            <a:ext cx="3221183" cy="2623704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748147" y="5272421"/>
            <a:ext cx="77724" cy="455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6695" y="531531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5cm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243145" y="2854198"/>
            <a:ext cx="3023755" cy="2267816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176695" y="6109853"/>
            <a:ext cx="2168950" cy="550719"/>
          </a:xfrm>
          <a:prstGeom prst="wedgeRectCallout">
            <a:avLst>
              <a:gd name="adj1" fmla="val 11041"/>
              <a:gd name="adj2" fmla="val -168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下部不要</a:t>
            </a:r>
          </a:p>
        </p:txBody>
      </p:sp>
      <p:sp>
        <p:nvSpPr>
          <p:cNvPr id="13" name="四角形吹き出し 12"/>
          <p:cNvSpPr/>
          <p:nvPr/>
        </p:nvSpPr>
        <p:spPr>
          <a:xfrm>
            <a:off x="2546374" y="1792735"/>
            <a:ext cx="3027931" cy="1015514"/>
          </a:xfrm>
          <a:prstGeom prst="wedgeRectCallout">
            <a:avLst>
              <a:gd name="adj1" fmla="val 6621"/>
              <a:gd name="adj2" fmla="val 146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定規をあてペンで印をつける</a:t>
            </a:r>
            <a:endParaRPr kumimoji="1" lang="ja-JP" altLang="en-US" sz="3200" dirty="0"/>
          </a:p>
        </p:txBody>
      </p:sp>
      <p:sp>
        <p:nvSpPr>
          <p:cNvPr id="14" name="四角形吹き出し 13"/>
          <p:cNvSpPr/>
          <p:nvPr/>
        </p:nvSpPr>
        <p:spPr>
          <a:xfrm>
            <a:off x="5420443" y="5717977"/>
            <a:ext cx="3483050" cy="892797"/>
          </a:xfrm>
          <a:prstGeom prst="wedgeRectCallout">
            <a:avLst>
              <a:gd name="adj1" fmla="val 22688"/>
              <a:gd name="adj2" fmla="val -236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カッターを押し込みながら切る</a:t>
            </a:r>
            <a:endParaRPr lang="en-US" altLang="ja-JP" sz="3200" dirty="0"/>
          </a:p>
        </p:txBody>
      </p:sp>
      <p:sp>
        <p:nvSpPr>
          <p:cNvPr id="15" name="四角形吹き出し 14"/>
          <p:cNvSpPr/>
          <p:nvPr/>
        </p:nvSpPr>
        <p:spPr>
          <a:xfrm>
            <a:off x="9212949" y="5600700"/>
            <a:ext cx="2979052" cy="1153391"/>
          </a:xfrm>
          <a:prstGeom prst="wedgeRectCallout">
            <a:avLst>
              <a:gd name="adj1" fmla="val 8824"/>
              <a:gd name="adj2" fmla="val -95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/>
              <a:t>※</a:t>
            </a:r>
            <a:r>
              <a:rPr lang="ja-JP" altLang="en-US" sz="3200" dirty="0"/>
              <a:t>バリはハサミで切ると良い</a:t>
            </a:r>
            <a:endParaRPr lang="en-US" altLang="ja-JP" sz="3200" dirty="0"/>
          </a:p>
        </p:txBody>
      </p:sp>
      <p:sp>
        <p:nvSpPr>
          <p:cNvPr id="6" name="右矢印 5"/>
          <p:cNvSpPr/>
          <p:nvPr/>
        </p:nvSpPr>
        <p:spPr>
          <a:xfrm>
            <a:off x="2648073" y="3925810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5420443" y="3925810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9212948" y="3885618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0231582" y="1991256"/>
            <a:ext cx="1122218" cy="4987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完成</a:t>
            </a:r>
          </a:p>
        </p:txBody>
      </p:sp>
    </p:spTree>
    <p:extLst>
      <p:ext uri="{BB962C8B-B14F-4D97-AF65-F5344CB8AC3E}">
        <p14:creationId xmlns:p14="http://schemas.microsoft.com/office/powerpoint/2010/main" xmlns="" val="286710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⑥ペットボトルロケットの作り方（</a:t>
            </a:r>
            <a:r>
              <a:rPr lang="en-US" altLang="ja-JP" dirty="0"/>
              <a:t>2</a:t>
            </a:r>
            <a:r>
              <a:rPr lang="ja-JP" altLang="en-US" dirty="0"/>
              <a:t>）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                                 </a:t>
            </a:r>
            <a:r>
              <a:rPr lang="ja-JP" altLang="en-US" dirty="0"/>
              <a:t>ヘッド部装着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742" y="2635536"/>
            <a:ext cx="3008745" cy="2256559"/>
          </a:xfrm>
          <a:prstGeom prst="rect">
            <a:avLst/>
          </a:prstGeom>
        </p:spPr>
      </p:pic>
      <p:sp>
        <p:nvSpPr>
          <p:cNvPr id="3" name="下矢印 2"/>
          <p:cNvSpPr/>
          <p:nvPr/>
        </p:nvSpPr>
        <p:spPr>
          <a:xfrm rot="2071471">
            <a:off x="2369127" y="18807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83788" y="2616834"/>
            <a:ext cx="3008744" cy="2256558"/>
          </a:xfrm>
          <a:prstGeom prst="rect">
            <a:avLst/>
          </a:prstGeom>
        </p:spPr>
      </p:pic>
      <p:pic>
        <p:nvPicPr>
          <p:cNvPr id="10" name="Picture 6" descr="1094629-250x300.jpg (250×30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86134">
            <a:off x="2988544" y="1645867"/>
            <a:ext cx="2107456" cy="25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1094629-250x300.jpg (250×30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989123">
            <a:off x="2253393" y="3747841"/>
            <a:ext cx="2107456" cy="25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下矢印 11"/>
          <p:cNvSpPr/>
          <p:nvPr/>
        </p:nvSpPr>
        <p:spPr>
          <a:xfrm rot="1281621">
            <a:off x="4233355" y="352012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5192079" y="3471143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7934172" y="3502797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218210" y="1361209"/>
            <a:ext cx="4816626" cy="493568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吹き出し 15"/>
          <p:cNvSpPr/>
          <p:nvPr/>
        </p:nvSpPr>
        <p:spPr>
          <a:xfrm>
            <a:off x="1061866" y="6256772"/>
            <a:ext cx="2975265" cy="554470"/>
          </a:xfrm>
          <a:prstGeom prst="wedgeRectCallout">
            <a:avLst>
              <a:gd name="adj1" fmla="val -1485"/>
              <a:gd name="adj2" fmla="val -167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押し込み、合体</a:t>
            </a:r>
            <a:endParaRPr kumimoji="1" lang="ja-JP" altLang="en-US" sz="32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966579" y="2651900"/>
            <a:ext cx="2990043" cy="2242533"/>
          </a:xfrm>
          <a:prstGeom prst="rect">
            <a:avLst/>
          </a:prstGeom>
        </p:spPr>
      </p:pic>
      <p:sp>
        <p:nvSpPr>
          <p:cNvPr id="21" name="下矢印 20"/>
          <p:cNvSpPr/>
          <p:nvPr/>
        </p:nvSpPr>
        <p:spPr>
          <a:xfrm>
            <a:off x="9138221" y="2199122"/>
            <a:ext cx="484632" cy="462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吹き出し 23"/>
          <p:cNvSpPr/>
          <p:nvPr/>
        </p:nvSpPr>
        <p:spPr>
          <a:xfrm>
            <a:off x="6881233" y="5679126"/>
            <a:ext cx="4720752" cy="917150"/>
          </a:xfrm>
          <a:prstGeom prst="wedgeRectCallout">
            <a:avLst>
              <a:gd name="adj1" fmla="val 4150"/>
              <a:gd name="adj2" fmla="val -266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キャップをして上にゴム栓をカラーテープで止める</a:t>
            </a:r>
            <a:endParaRPr kumimoji="1" lang="ja-JP" altLang="en-US" sz="3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196864" y="2242259"/>
            <a:ext cx="2026227" cy="1519670"/>
          </a:xfrm>
          <a:prstGeom prst="rect">
            <a:avLst/>
          </a:prstGeom>
        </p:spPr>
      </p:pic>
      <p:sp>
        <p:nvSpPr>
          <p:cNvPr id="25" name="角丸四角形 24"/>
          <p:cNvSpPr/>
          <p:nvPr/>
        </p:nvSpPr>
        <p:spPr>
          <a:xfrm>
            <a:off x="10681304" y="3902392"/>
            <a:ext cx="1122218" cy="4987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完成</a:t>
            </a:r>
          </a:p>
        </p:txBody>
      </p:sp>
      <p:sp>
        <p:nvSpPr>
          <p:cNvPr id="28" name="四角形吹き出し 27"/>
          <p:cNvSpPr/>
          <p:nvPr/>
        </p:nvSpPr>
        <p:spPr>
          <a:xfrm>
            <a:off x="9057409" y="848858"/>
            <a:ext cx="3203601" cy="917150"/>
          </a:xfrm>
          <a:prstGeom prst="wedgeRectCallout">
            <a:avLst>
              <a:gd name="adj1" fmla="val 17114"/>
              <a:gd name="adj2" fmla="val 108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カラーテープで</a:t>
            </a:r>
            <a:endParaRPr kumimoji="1" lang="en-US" altLang="ja-JP" sz="3200" dirty="0"/>
          </a:p>
          <a:p>
            <a:pPr algn="ctr"/>
            <a:r>
              <a:rPr lang="ja-JP" altLang="en-US" sz="3200" dirty="0"/>
              <a:t>二回巻くと綺麗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0766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⑦ペットボトルロケットの作り方（</a:t>
            </a:r>
            <a:r>
              <a:rPr lang="en-US" altLang="ja-JP" dirty="0"/>
              <a:t>3</a:t>
            </a:r>
            <a:r>
              <a:rPr lang="ja-JP" altLang="en-US" dirty="0"/>
              <a:t>）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スカート部制作　ペットボトルカット２ヵ所</a:t>
            </a:r>
            <a:endParaRPr kumimoji="1" lang="ja-JP" altLang="en-US" dirty="0"/>
          </a:p>
        </p:txBody>
      </p:sp>
      <p:pic>
        <p:nvPicPr>
          <p:cNvPr id="9" name="Picture 6" descr="1094629-250x300.jpg (250×3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05314"/>
            <a:ext cx="2498943" cy="299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/>
          <p:cNvCxnSpPr/>
          <p:nvPr/>
        </p:nvCxnSpPr>
        <p:spPr>
          <a:xfrm flipV="1">
            <a:off x="748147" y="4915086"/>
            <a:ext cx="1079568" cy="2305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745225" y="3893911"/>
            <a:ext cx="1103297" cy="1076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51812" y="3188936"/>
            <a:ext cx="2881869" cy="21614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68674" y="3184687"/>
            <a:ext cx="2768692" cy="207651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22987" y="490913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5cm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035227" y="2967919"/>
            <a:ext cx="3346739" cy="2510054"/>
          </a:xfrm>
          <a:prstGeom prst="rect">
            <a:avLst/>
          </a:prstGeom>
        </p:spPr>
      </p:pic>
      <p:pic>
        <p:nvPicPr>
          <p:cNvPr id="13" name="Picture 6" descr="1094629-250x300.jpg (250×3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25576">
            <a:off x="1760681" y="4064505"/>
            <a:ext cx="2107456" cy="25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1094629-250x300.jpg (250×3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43773">
            <a:off x="2394459" y="1970695"/>
            <a:ext cx="2107456" cy="25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下矢印 5"/>
          <p:cNvSpPr/>
          <p:nvPr/>
        </p:nvSpPr>
        <p:spPr>
          <a:xfrm rot="991237">
            <a:off x="2545186" y="3444239"/>
            <a:ext cx="301336" cy="807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1141840">
            <a:off x="3571544" y="3721625"/>
            <a:ext cx="301336" cy="807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301336" y="1732383"/>
            <a:ext cx="3948420" cy="488662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吹き出し 20"/>
          <p:cNvSpPr/>
          <p:nvPr/>
        </p:nvSpPr>
        <p:spPr>
          <a:xfrm>
            <a:off x="2683840" y="5905322"/>
            <a:ext cx="4821382" cy="848903"/>
          </a:xfrm>
          <a:prstGeom prst="wedgeRectCallout">
            <a:avLst>
              <a:gd name="adj1" fmla="val -43485"/>
              <a:gd name="adj2" fmla="val -95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先と同様に切り、</a:t>
            </a:r>
            <a:endParaRPr lang="en-US" altLang="ja-JP" sz="3200" dirty="0"/>
          </a:p>
          <a:p>
            <a:pPr algn="ctr"/>
            <a:r>
              <a:rPr lang="ja-JP" altLang="en-US" sz="3200" dirty="0"/>
              <a:t>もう一本の飲み口側と合体</a:t>
            </a:r>
            <a:endParaRPr kumimoji="1" lang="ja-JP" altLang="en-US" sz="3200" dirty="0"/>
          </a:p>
        </p:txBody>
      </p:sp>
      <p:sp>
        <p:nvSpPr>
          <p:cNvPr id="22" name="四角形吹き出し 21"/>
          <p:cNvSpPr/>
          <p:nvPr/>
        </p:nvSpPr>
        <p:spPr>
          <a:xfrm>
            <a:off x="228600" y="5496799"/>
            <a:ext cx="1910263" cy="451745"/>
          </a:xfrm>
          <a:prstGeom prst="wedgeRectCallout">
            <a:avLst>
              <a:gd name="adj1" fmla="val -16977"/>
              <a:gd name="adj2" fmla="val -129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下部</a:t>
            </a:r>
            <a:r>
              <a:rPr kumimoji="1" lang="ja-JP" altLang="en-US" sz="3200" dirty="0"/>
              <a:t>不要</a:t>
            </a:r>
          </a:p>
        </p:txBody>
      </p:sp>
      <p:sp>
        <p:nvSpPr>
          <p:cNvPr id="23" name="四角形吹き出し 22"/>
          <p:cNvSpPr/>
          <p:nvPr/>
        </p:nvSpPr>
        <p:spPr>
          <a:xfrm>
            <a:off x="137507" y="1783443"/>
            <a:ext cx="2001356" cy="501064"/>
          </a:xfrm>
          <a:prstGeom prst="wedgeRectCallout">
            <a:avLst>
              <a:gd name="adj1" fmla="val -9156"/>
              <a:gd name="adj2" fmla="val 213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上部不要</a:t>
            </a:r>
          </a:p>
        </p:txBody>
      </p:sp>
      <p:sp>
        <p:nvSpPr>
          <p:cNvPr id="24" name="四角形吹き出し 23"/>
          <p:cNvSpPr/>
          <p:nvPr/>
        </p:nvSpPr>
        <p:spPr>
          <a:xfrm>
            <a:off x="4492358" y="1590052"/>
            <a:ext cx="4278664" cy="935178"/>
          </a:xfrm>
          <a:prstGeom prst="wedgeRectCallout">
            <a:avLst>
              <a:gd name="adj1" fmla="val -17727"/>
              <a:gd name="adj2" fmla="val 275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合体後、飲み口を基準にペンで印をつける</a:t>
            </a:r>
            <a:endParaRPr kumimoji="1" lang="ja-JP" altLang="en-US" sz="3200" dirty="0"/>
          </a:p>
        </p:txBody>
      </p:sp>
      <p:sp>
        <p:nvSpPr>
          <p:cNvPr id="25" name="四角形吹き出し 24"/>
          <p:cNvSpPr/>
          <p:nvPr/>
        </p:nvSpPr>
        <p:spPr>
          <a:xfrm>
            <a:off x="7671192" y="5948543"/>
            <a:ext cx="2667763" cy="805681"/>
          </a:xfrm>
          <a:prstGeom prst="wedgeRectCallout">
            <a:avLst>
              <a:gd name="adj1" fmla="val -41593"/>
              <a:gd name="adj2" fmla="val -17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印にあわせてカット</a:t>
            </a:r>
            <a:endParaRPr kumimoji="1" lang="ja-JP" altLang="en-US" sz="3200" dirty="0"/>
          </a:p>
        </p:txBody>
      </p:sp>
      <p:sp>
        <p:nvSpPr>
          <p:cNvPr id="27" name="角丸四角形 26"/>
          <p:cNvSpPr/>
          <p:nvPr/>
        </p:nvSpPr>
        <p:spPr>
          <a:xfrm>
            <a:off x="10009063" y="2140532"/>
            <a:ext cx="1122218" cy="4987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完成</a:t>
            </a:r>
          </a:p>
        </p:txBody>
      </p:sp>
      <p:sp>
        <p:nvSpPr>
          <p:cNvPr id="28" name="右矢印 27"/>
          <p:cNvSpPr/>
          <p:nvPr/>
        </p:nvSpPr>
        <p:spPr>
          <a:xfrm>
            <a:off x="4137510" y="3830010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>
            <a:off x="6744610" y="3830010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9172935" y="3829769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6079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⑧ペットボトルロケットの作り方（</a:t>
            </a:r>
            <a:r>
              <a:rPr lang="en-US" altLang="ja-JP" dirty="0"/>
              <a:t>4</a:t>
            </a:r>
            <a:r>
              <a:rPr lang="ja-JP" altLang="en-US" dirty="0"/>
              <a:t>）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羽根４枚装着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582" y="2739305"/>
            <a:ext cx="2961408" cy="222105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50437" y="2738585"/>
            <a:ext cx="2955636" cy="22167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79811" y="2738584"/>
            <a:ext cx="2955637" cy="22167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767618" y="2738584"/>
            <a:ext cx="2955636" cy="2216727"/>
          </a:xfrm>
          <a:prstGeom prst="rect">
            <a:avLst/>
          </a:prstGeom>
        </p:spPr>
      </p:pic>
      <p:sp>
        <p:nvSpPr>
          <p:cNvPr id="7" name="四角形吹き出し 6"/>
          <p:cNvSpPr/>
          <p:nvPr/>
        </p:nvSpPr>
        <p:spPr>
          <a:xfrm>
            <a:off x="114300" y="5611456"/>
            <a:ext cx="5205845" cy="1121854"/>
          </a:xfrm>
          <a:prstGeom prst="wedgeRectCallout">
            <a:avLst>
              <a:gd name="adj1" fmla="val 42295"/>
              <a:gd name="adj2" fmla="val -208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折目に合わせて折る</a:t>
            </a:r>
            <a:endParaRPr lang="en-US" altLang="ja-JP" sz="3200" dirty="0"/>
          </a:p>
          <a:p>
            <a:pPr algn="ctr"/>
            <a:r>
              <a:rPr kumimoji="1" lang="ja-JP" altLang="en-US" sz="3200" dirty="0"/>
              <a:t>仕上げは定規で強く押し込む</a:t>
            </a:r>
          </a:p>
        </p:txBody>
      </p:sp>
      <p:sp>
        <p:nvSpPr>
          <p:cNvPr id="8" name="四角形吹き出し 7"/>
          <p:cNvSpPr/>
          <p:nvPr/>
        </p:nvSpPr>
        <p:spPr>
          <a:xfrm>
            <a:off x="4374574" y="1474387"/>
            <a:ext cx="4762498" cy="651598"/>
          </a:xfrm>
          <a:prstGeom prst="wedgeRectCallout">
            <a:avLst>
              <a:gd name="adj1" fmla="val 16772"/>
              <a:gd name="adj2" fmla="val 185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両面テープで仮止めを行う</a:t>
            </a:r>
            <a:endParaRPr lang="en-US" altLang="ja-JP" sz="3200" dirty="0"/>
          </a:p>
        </p:txBody>
      </p:sp>
      <p:sp>
        <p:nvSpPr>
          <p:cNvPr id="9" name="四角形吹き出し 8"/>
          <p:cNvSpPr/>
          <p:nvPr/>
        </p:nvSpPr>
        <p:spPr>
          <a:xfrm>
            <a:off x="5413665" y="5611455"/>
            <a:ext cx="3233568" cy="1121854"/>
          </a:xfrm>
          <a:prstGeom prst="wedgeRectCallout">
            <a:avLst>
              <a:gd name="adj1" fmla="val -9621"/>
              <a:gd name="adj2" fmla="val -103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仮止め後、下面も</a:t>
            </a:r>
            <a:endParaRPr lang="en-US" altLang="ja-JP" sz="3200" dirty="0"/>
          </a:p>
          <a:p>
            <a:pPr algn="ctr"/>
            <a:r>
              <a:rPr lang="ja-JP" altLang="en-US" sz="3200" dirty="0"/>
              <a:t>谷折りで折り込む</a:t>
            </a:r>
            <a:endParaRPr lang="en-US" altLang="ja-JP" sz="3200" dirty="0"/>
          </a:p>
        </p:txBody>
      </p:sp>
      <p:sp>
        <p:nvSpPr>
          <p:cNvPr id="10" name="左カーブ矢印 9"/>
          <p:cNvSpPr/>
          <p:nvPr/>
        </p:nvSpPr>
        <p:spPr>
          <a:xfrm rot="4701387">
            <a:off x="6904416" y="5000143"/>
            <a:ext cx="530680" cy="58483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上カーブ矢印 10"/>
          <p:cNvSpPr/>
          <p:nvPr/>
        </p:nvSpPr>
        <p:spPr>
          <a:xfrm rot="20079407">
            <a:off x="7699214" y="4934154"/>
            <a:ext cx="686251" cy="530561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8801094" y="5611455"/>
            <a:ext cx="3270044" cy="1121854"/>
          </a:xfrm>
          <a:prstGeom prst="wedgeRectCallout">
            <a:avLst>
              <a:gd name="adj1" fmla="val -9942"/>
              <a:gd name="adj2" fmla="val -164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スカート部へ</a:t>
            </a:r>
            <a:endParaRPr lang="en-US" altLang="ja-JP" sz="3200" dirty="0"/>
          </a:p>
          <a:p>
            <a:pPr algn="ctr"/>
            <a:r>
              <a:rPr lang="ja-JP" altLang="en-US" sz="3200" dirty="0"/>
              <a:t>４枚の羽を仮止め</a:t>
            </a:r>
            <a:endParaRPr lang="en-US" altLang="ja-JP" sz="3200" dirty="0"/>
          </a:p>
        </p:txBody>
      </p:sp>
      <p:sp>
        <p:nvSpPr>
          <p:cNvPr id="13" name="角丸四角形 12"/>
          <p:cNvSpPr/>
          <p:nvPr/>
        </p:nvSpPr>
        <p:spPr>
          <a:xfrm>
            <a:off x="10245436" y="1609081"/>
            <a:ext cx="1122218" cy="4987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完成</a:t>
            </a:r>
          </a:p>
        </p:txBody>
      </p:sp>
      <p:sp>
        <p:nvSpPr>
          <p:cNvPr id="14" name="右矢印 13"/>
          <p:cNvSpPr/>
          <p:nvPr/>
        </p:nvSpPr>
        <p:spPr>
          <a:xfrm>
            <a:off x="2809706" y="3604631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5739079" y="3604631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8647232" y="3604631"/>
            <a:ext cx="3077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1858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</TotalTime>
  <Words>361</Words>
  <Application>Microsoft Office PowerPoint</Application>
  <PresentationFormat>ユーザー設定</PresentationFormat>
  <Paragraphs>112</Paragraphs>
  <Slides>14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スライド 1</vt:lpstr>
      <vt:lpstr>ペットボトルロケット  制作手順書</vt:lpstr>
      <vt:lpstr>①ペットボトルロケット　部品</vt:lpstr>
      <vt:lpstr>②発射台　部品</vt:lpstr>
      <vt:lpstr>③工作道具</vt:lpstr>
      <vt:lpstr>⑤ペットボトルロケットの作り方（１） ヘッド部制作　ペットボトルカット1ヵ所</vt:lpstr>
      <vt:lpstr>⑥ペットボトルロケットの作り方（2）                                  ヘッド部装着</vt:lpstr>
      <vt:lpstr>⑦ペットボトルロケットの作り方（3） スカート部制作　ペットボトルカット２ヵ所</vt:lpstr>
      <vt:lpstr>⑧ペットボトルロケットの作り方（4） 羽根４枚装着</vt:lpstr>
      <vt:lpstr>⑨ペットボトルロケットの作り方（5） 最終組立</vt:lpstr>
      <vt:lpstr>⑩発射台の作り方（１）</vt:lpstr>
      <vt:lpstr>⑪発射台の作り方（2） 発射口台座の組立</vt:lpstr>
      <vt:lpstr>⑫発射台の作り方（3）　 台座の組立</vt:lpstr>
      <vt:lpstr>⑬発射台の作り方（4）　 台座の組立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神座 栄雄</dc:creator>
  <cp:lastModifiedBy>shinya nakai</cp:lastModifiedBy>
  <cp:revision>214</cp:revision>
  <cp:lastPrinted>2021-07-13T06:58:13Z</cp:lastPrinted>
  <dcterms:created xsi:type="dcterms:W3CDTF">2021-06-09T04:22:10Z</dcterms:created>
  <dcterms:modified xsi:type="dcterms:W3CDTF">2021-08-08T00:36:22Z</dcterms:modified>
</cp:coreProperties>
</file>